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7559675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oKIFyeh7s7cyHT65mLa/oMnoY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27b30294_1_10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e227b30294_1_10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27b30294_1_6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e227b30294_1_6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27b30294_1_23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227b30294_1_23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227b30294_1_7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e227b30294_1_7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27b30294_1_24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e227b30294_1_24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227b30294_1_25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e227b30294_1_25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27b30294_1_26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227b30294_1_26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27b30294_1_27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e227b30294_1_27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227b30294_1_28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e227b30294_1_28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227b30294_1_13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e227b30294_1_13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227b30294_1_29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e227b30294_1_29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27b30294_1_30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e227b30294_1_30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227b30294_1_28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e227b30294_1_28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227b30294_1_11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e227b30294_1_11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227b30294_1_2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e227b30294_1_2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27b30294_1_15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227b30294_1_15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227b30294_1_16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e227b30294_1_16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227b30294_1_17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e227b30294_1_17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227b30294_1_19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e227b30294_1_19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227b30294_1_19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e227b30294_1_19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27b30294_1_1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e227b30294_1_1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227b30294_1_20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227b30294_1_20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227b30294_1_21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227b30294_1_21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27b30294_1_2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e227b30294_1_2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27b30294_1_4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e227b30294_1_4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27b30294_1_5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e227b30294_1_5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227b30294_1_8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227b30294_1_8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27b30294_1_9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e227b30294_1_9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2"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2"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3"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4"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2"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3"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4"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5"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6"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2"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idx="1"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"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2"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3"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"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2"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3"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2"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3"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>
            <p:ph idx="1" type="body"/>
          </p:nvPr>
        </p:nvSpPr>
        <p:spPr>
          <a:xfrm>
            <a:off x="720000" y="2160000"/>
            <a:ext cx="8639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3"/>
          <p:cNvSpPr txBox="1"/>
          <p:nvPr>
            <p:ph idx="2"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4"/>
          <p:cNvSpPr txBox="1"/>
          <p:nvPr>
            <p:ph idx="1"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2"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3"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4"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2"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5"/>
          <p:cNvSpPr txBox="1"/>
          <p:nvPr>
            <p:ph idx="3"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5"/>
          <p:cNvSpPr txBox="1"/>
          <p:nvPr>
            <p:ph idx="4"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5"/>
          <p:cNvSpPr txBox="1"/>
          <p:nvPr>
            <p:ph idx="5"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5"/>
          <p:cNvSpPr txBox="1"/>
          <p:nvPr>
            <p:ph idx="6"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subTitle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2"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idx="1" type="subTitle"/>
          </p:nvPr>
        </p:nvSpPr>
        <p:spPr>
          <a:xfrm>
            <a:off x="720000" y="300960"/>
            <a:ext cx="885528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2" type="body"/>
          </p:nvPr>
        </p:nvSpPr>
        <p:spPr>
          <a:xfrm>
            <a:off x="514728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3"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720000" y="2160000"/>
            <a:ext cx="421596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3"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3" type="body"/>
          </p:nvPr>
        </p:nvSpPr>
        <p:spPr>
          <a:xfrm>
            <a:off x="720000" y="4450320"/>
            <a:ext cx="8639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4320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0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288000"/>
            <a:ext cx="503640" cy="107964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jetbrains.com/go/promo/?gclid=CjwKCAjwjqT5BRAPEiwAJlBuBZQFzUzKco8D1qd-IgsmrhSIfpEQCOWf8DfkIGaMDw964OQH0FNbGRoCwYYQAvD_BwE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olang.org/doc/" TargetMode="External"/><Relationship Id="rId4" Type="http://schemas.openxmlformats.org/officeDocument/2006/relationships/hyperlink" Target="https://tour.golang.org/moretypes/1" TargetMode="External"/><Relationship Id="rId9" Type="http://schemas.openxmlformats.org/officeDocument/2006/relationships/hyperlink" Target="https://code.visualstudio.com/" TargetMode="External"/><Relationship Id="rId5" Type="http://schemas.openxmlformats.org/officeDocument/2006/relationships/hyperlink" Target="https://www.tutorialspoint.com/go/go_function_call_by_reference.htm" TargetMode="External"/><Relationship Id="rId6" Type="http://schemas.openxmlformats.org/officeDocument/2006/relationships/hyperlink" Target="https://golangr.com/exercises/" TargetMode="External"/><Relationship Id="rId7" Type="http://schemas.openxmlformats.org/officeDocument/2006/relationships/hyperlink" Target="https://www.youtube.com/watch?v=G3PvTWRIhZA&amp;list=PLQVvvaa0QuDeF3hP0wQoSxpkqgRcgxMqX" TargetMode="External"/><Relationship Id="rId8" Type="http://schemas.openxmlformats.org/officeDocument/2006/relationships/hyperlink" Target="https://www.youtube.com/watch?v=YS4e4q9oBaU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hyperlink" Target="https://golang.org/" TargetMode="External"/><Relationship Id="rId9" Type="http://schemas.openxmlformats.org/officeDocument/2006/relationships/image" Target="../media/image15.png"/><Relationship Id="rId5" Type="http://schemas.openxmlformats.org/officeDocument/2006/relationships/hyperlink" Target="http://www.youtube.com/watch?v=rKnDgT73v8s" TargetMode="External"/><Relationship Id="rId6" Type="http://schemas.openxmlformats.org/officeDocument/2006/relationships/hyperlink" Target="http://research.swtch.com/gotour" TargetMode="External"/><Relationship Id="rId7" Type="http://schemas.openxmlformats.org/officeDocument/2006/relationships/hyperlink" Target="https://play.golang.org/" TargetMode="External"/><Relationship Id="rId8" Type="http://schemas.openxmlformats.org/officeDocument/2006/relationships/hyperlink" Target="https://github.com/fluffymarkz/golang_tech_tal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/>
          <p:nvPr/>
        </p:nvSpPr>
        <p:spPr>
          <a:xfrm>
            <a:off x="792000" y="3993480"/>
            <a:ext cx="8567640" cy="166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2"/>
                </a:solidFill>
              </a:rPr>
              <a:t>Tech Talk</a:t>
            </a:r>
            <a:r>
              <a:rPr b="1" lang="en-US" sz="4800">
                <a:solidFill>
                  <a:srgbClr val="333333"/>
                </a:solidFill>
              </a:rPr>
              <a:t> </a:t>
            </a:r>
            <a:r>
              <a:rPr b="1" lang="en-US" sz="2500">
                <a:solidFill>
                  <a:srgbClr val="333333"/>
                </a:solidFill>
              </a:rPr>
              <a:t>with</a:t>
            </a:r>
            <a:r>
              <a:rPr b="1" i="0" lang="en-US" sz="4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792000" y="5904000"/>
            <a:ext cx="8567640" cy="982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"/>
          <p:cNvSpPr/>
          <p:nvPr/>
        </p:nvSpPr>
        <p:spPr>
          <a:xfrm>
            <a:off x="731520" y="5486400"/>
            <a:ext cx="180792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Mark Zelou Garces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500"/>
              <a:t>6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500"/>
              <a:t>25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-202</a:t>
            </a:r>
            <a:r>
              <a:rPr lang="en-US" sz="1500"/>
              <a:t>1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Arial"/>
                <a:ea typeface="Arial"/>
                <a:cs typeface="Arial"/>
                <a:sym typeface="Arial"/>
              </a:rPr>
              <a:t>V1.0.</a:t>
            </a:r>
            <a:r>
              <a:rPr lang="en-US" sz="1200"/>
              <a:t>0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00" y="3761195"/>
            <a:ext cx="4840525" cy="212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700" y="5750350"/>
            <a:ext cx="3755700" cy="19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913575" y="795300"/>
            <a:ext cx="5371250" cy="15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1700" y="0"/>
            <a:ext cx="2558925" cy="136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227b30294_1_105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Problems in software development environments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227b30294_1_105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Dependency Management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Distributed Environment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9" name="Google Shape;179;ge227b30294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737" y="2627975"/>
            <a:ext cx="5987926" cy="44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227b30294_1_69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Why Go?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e227b30294_1_69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Fast compilation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Compiles into one executable file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Compiles to native machine code, no need for environments like JVM, CLR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Advantages using with application containers (Docker)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Simple syntax (only 25 keywords)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Garbage collection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- Makes easier to work at distributed and concurrent environments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227b30294_1_235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Go vs Other Languages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e227b30294_1_235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2" name="Google Shape;192;ge227b30294_1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63" y="2071013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27b30294_1_76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Syntax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e227b30294_1_76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Similar syntax to C, C++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Only 25 keywords (C99 has 37; C++11 has 84, Java has 50)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Types are written after declaration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var lines []string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func ReadFile(filePath string) ([]string, error)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Function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func Sqrt(x T) float64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Method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func (x T) Sqrt() float64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27b30294_1_241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Types, constants, variables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e227b30294_1_241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Basic types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bool string  int8 int16 int32 int64  uint8 …  int  uint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float32 float64 complex64 complex128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quotes: ‘hello’,   “UTF-8 string”, `raw string`</a:t>
            </a:r>
            <a:br>
              <a:rPr lang="en-US" sz="1600"/>
            </a:b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Variables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var c1, c2 rune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var x, y, z = 0, 1.23, false   // variable declaration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x := 0; y := 1.23; z := false  // short variable declaration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227b30294_1_251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Types, constants, variables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e227b30294_1_251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Operators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mostly like C, but ++ and -- are postfix only and not expressions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assignment is not an expression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no  ?: operator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227b30294_1_260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400">
                <a:solidFill>
                  <a:srgbClr val="333333"/>
                </a:solidFill>
              </a:rPr>
              <a:t>Arrays and Slices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e227b30294_1_260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An array is a fixed-length sequence of same-type items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months := []string {1:"Jan", 2:"Feb", /*...,*/ 12:"Dec"}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slice is a subsequence of an array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summer := months[6:9]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Q2 := months[4:7]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Elements accessed as slice[index]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Indices from 0 to len(slice)-1 inclusive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summer[0:3] is elements   months[6:9]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summer[0] = "June"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227b30294_1_274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Arrays and Slices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e227b30294_1_274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Loop over a slice with for range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for i, v := range summer {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fmt.Println(i, v)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}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</a:t>
            </a:r>
            <a:r>
              <a:rPr lang="en-US" sz="1600"/>
              <a:t>lices are very efficient (represented as small structures)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</a:t>
            </a:r>
            <a:r>
              <a:rPr lang="en-US" sz="1600"/>
              <a:t>ost library functions work on slices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27b30294_1_283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Arrays and Slices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227b30294_1_283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9" name="Google Shape;229;ge227b30294_1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725" y="1961150"/>
            <a:ext cx="7877175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227b30294_1_132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Maps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e227b30294_1_132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Unordered collection of key-value pairs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K</a:t>
            </a:r>
            <a:r>
              <a:rPr lang="en-US" sz="1600"/>
              <a:t>eys are any type that supports == and != operators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Values are any type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Go?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Go is a statically typed, compiled programming language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Developed ~2007 at Google by Robert Griesemer, Rob Pike, Ken Thompson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Open Source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C-like syntax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Garbage Collection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Built-in Concurrency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No classes or type inheritance or overloading or generics</a:t>
            </a:r>
            <a:endParaRPr sz="1600">
              <a:solidFill>
                <a:srgbClr val="333333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227b30294_1_298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Methods and Pointers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227b30294_1_298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Can define methods that work on any type, including your own: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</a:t>
            </a:r>
            <a:r>
              <a:rPr lang="en-US" sz="1600"/>
              <a:t>type Vertex struct {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X, Y float64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}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func (v *Vertex) Scale(f float64) {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v.X = v.X * f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v.Y = v.Y * f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}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func (v Vertex) Abs() float64 {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return math.Sqrt(v.X*v.X + v.Y*v.Y)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}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func main() {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v := &amp;Vertex{3, 4}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v.Scale(5)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   fmt.Println(v, v.Abs())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}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227b30294_1_306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Interfaces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227b30294_1_306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An interface is satisfied by any type that implements all the methods of the interface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Completely abstract: can't instantiate one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Can have a variable with an interface type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Then assign to it a value of any type that has the methods the interface requires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 type implements an interface merely by defining the required methods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Sample: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type Writer interface {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   Write(p []byte) (n int, err error)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}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227b30294_1_289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Packages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e227b30294_1_289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It can return multiple values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import "encoding/json"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Remote packages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go get github.com/stretchr/testify</a:t>
            </a:r>
            <a:endParaRPr sz="1600"/>
          </a:p>
          <a:p>
            <a:pPr indent="45720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import "github.com/stretchr/testify/assert"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No Package versioning in language itself</a:t>
            </a:r>
            <a:br>
              <a:rPr lang="en-US" sz="1600"/>
            </a:br>
            <a:r>
              <a:rPr lang="en-US" sz="1600"/>
              <a:t>Godep (alternative)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227b30294_1_119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Composition Not Inheritance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e227b30294_1_119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Go does not support inheritance in its type system, but it supports composition of types.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No type hierarchy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Allows method on any types not only on classes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Interfaces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type Reader interface {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    Read(p []byte) (n int, err error)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        }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No need to add implements keyword. Behaviours of an interface is fixed once and it is satisfied by types by having its methods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Wrappers (testing)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lang="en-US" sz="1600"/>
              <a:t>	func LoggingReader(r io.Reader) io.Reader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27b30294_1_27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Hello World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e227b30294_1_27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package main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import "fmt"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func main() {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   fmt.Println("Hello World!")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}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$ go run hello.go    # to compile and run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$ go build hello.go  # to create a binary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$ go help            # for more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227b30294_1_158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Concurrency in Go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e227b30294_1_158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Concurrency and multi-threaded programming have a reputation for difficulty.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Partly due to complex design in language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Go uses Hoare's Communicating Sequential Processes (CSP) model.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Encourages safe concurrent programming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227b30294_1_168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Concurrency in Go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e227b30294_1_168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The motto is, "Don't communicate by sharing memory, share memory by communicating."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Goroutines and channels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goroutines (execution)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channels (communication)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select (coordination)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8" name="Google Shape;278;ge227b30294_1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350" y="3464654"/>
            <a:ext cx="5182044" cy="33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e227b30294_1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5280488"/>
            <a:ext cx="29337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227b30294_1_179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Concurrency in Go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e227b30294_1_179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6" name="Google Shape;286;ge227b30294_1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2042438"/>
            <a:ext cx="83820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27b30294_1_190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Concurrency in Go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e227b30294_1_190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3" name="Google Shape;293;ge227b30294_1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338" y="1709050"/>
            <a:ext cx="647700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227b30294_1_199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Concurrency in Go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e227b30294_1_199"/>
          <p:cNvSpPr/>
          <p:nvPr/>
        </p:nvSpPr>
        <p:spPr>
          <a:xfrm>
            <a:off x="720463" y="2108025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Worker Pool</a:t>
            </a:r>
            <a:endParaRPr sz="1600"/>
          </a:p>
        </p:txBody>
      </p:sp>
      <p:pic>
        <p:nvPicPr>
          <p:cNvPr id="300" name="Google Shape;300;ge227b30294_1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450" y="2417275"/>
            <a:ext cx="5800725" cy="2600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ge227b30294_1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37480"/>
            <a:ext cx="3715825" cy="24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227b30294_1_15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Go?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e227b30294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489" y="1469450"/>
            <a:ext cx="7047649" cy="52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Questions?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720000" y="2160000"/>
            <a:ext cx="8606520" cy="4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487" y="2459789"/>
            <a:ext cx="6053651" cy="400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227b30294_1_207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Training Ground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e227b30294_1_207"/>
          <p:cNvSpPr/>
          <p:nvPr/>
        </p:nvSpPr>
        <p:spPr>
          <a:xfrm>
            <a:off x="720000" y="2160000"/>
            <a:ext cx="8606400" cy="4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[sites]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https://golang.org/doc/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https://tour.golang.org/moretypes/1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https://www.tutorialspoint.com/go/go_function_call_by_reference.htm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https://golangr.com/exercises/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[youtube]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https://www.youtube.com/watch?v=G3PvTWRIhZA&amp;list=PLQVvvaa0QuDeF3hP0wQoSxpkqgRcgxMqX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https://www.youtube.com/watch?v=YS4e4q9oBaU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[IDE]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VScode - Free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GoLand - Paid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https://www.jetbrains.com/go/promo/?gclid=CjwKCAjwjqT5BRAPEiwAJlBuBZQFzUzKco8D1qd-IgsmrhSIfpEQCOWf8DfkIGaMDw964OQH0FNbGRoCwYYQAvD_BwE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227b30294_1_213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The End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e227b30294_1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86" y="1708050"/>
            <a:ext cx="5644439" cy="4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227b30294_1_213"/>
          <p:cNvSpPr txBox="1"/>
          <p:nvPr/>
        </p:nvSpPr>
        <p:spPr>
          <a:xfrm>
            <a:off x="540725" y="6211750"/>
            <a:ext cx="178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-US"/>
              <a:t>fficial website: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https://golang.org/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e227b30294_1_213"/>
          <p:cNvSpPr txBox="1"/>
          <p:nvPr/>
        </p:nvSpPr>
        <p:spPr>
          <a:xfrm>
            <a:off x="5701225" y="5964100"/>
            <a:ext cx="437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Rob Pike on why it is the way it 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http://www.youtube.com/watch?v=rKnDgT73v8s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Russ Cox on interfaces, reflection, concurrency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http://research.swtch.com/gotour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227b30294_1_213"/>
          <p:cNvSpPr txBox="1"/>
          <p:nvPr/>
        </p:nvSpPr>
        <p:spPr>
          <a:xfrm>
            <a:off x="2329325" y="6211750"/>
            <a:ext cx="216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tutorial, playground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https://play.golang.org/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e227b30294_1_213"/>
          <p:cNvSpPr txBox="1"/>
          <p:nvPr/>
        </p:nvSpPr>
        <p:spPr>
          <a:xfrm>
            <a:off x="5592900" y="654450"/>
            <a:ext cx="398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https://github.com/fluffymarkz/golang_tech_talk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ge227b30294_1_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6738" y="593950"/>
            <a:ext cx="1201925" cy="6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227b30294_1_21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What is Go?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e227b30294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413" y="1563060"/>
            <a:ext cx="83058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227b30294_1_44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About Golang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227b30294_1_44"/>
          <p:cNvSpPr txBox="1"/>
          <p:nvPr/>
        </p:nvSpPr>
        <p:spPr>
          <a:xfrm>
            <a:off x="1892525" y="2266875"/>
            <a:ext cx="59895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e227b30294_1_44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Go is not a product of a classical programming language research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Focuses on software engineering and real world practices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414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US" sz="1600">
                <a:solidFill>
                  <a:srgbClr val="333333"/>
                </a:solidFill>
              </a:rPr>
              <a:t>Designed to for next generation applications (distributed and concurrent computing environments)</a:t>
            </a:r>
            <a:endParaRPr sz="1600">
              <a:solidFill>
                <a:srgbClr val="333333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/>
          <p:nvPr/>
        </p:nvSpPr>
        <p:spPr>
          <a:xfrm>
            <a:off x="720000" y="300960"/>
            <a:ext cx="88552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Who uses Go?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720000" y="2160000"/>
            <a:ext cx="8639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/>
              <a:t>https://github.com/golang/go/wiki/GoUsers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Google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Docker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Dropbox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eBay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Facebook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Twitter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...and counting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1" name="Google Shape;15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663" y="2933575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27b30294_1_55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Problems in software development environments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e227b30294_1_55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Huge Codebase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8" name="Google Shape;158;ge227b30294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63" y="2543988"/>
            <a:ext cx="7620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27b30294_1_88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Problems in software development environments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e227b30294_1_88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Writing readable  code</a:t>
            </a:r>
            <a:endParaRPr sz="1600"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“Readable means reliable” (Rob Pike)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5" name="Google Shape;165;ge227b30294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024" y="3240300"/>
            <a:ext cx="5888374" cy="39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27b30294_1_97"/>
          <p:cNvSpPr/>
          <p:nvPr/>
        </p:nvSpPr>
        <p:spPr>
          <a:xfrm>
            <a:off x="720000" y="300960"/>
            <a:ext cx="88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33333"/>
                </a:solidFill>
              </a:rPr>
              <a:t>Problems in software development environments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e227b30294_1_97"/>
          <p:cNvSpPr/>
          <p:nvPr/>
        </p:nvSpPr>
        <p:spPr>
          <a:xfrm>
            <a:off x="720000" y="2160000"/>
            <a:ext cx="8639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Slow builds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1414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2" name="Google Shape;172;ge227b30294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400" y="2637738"/>
            <a:ext cx="39338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2020-08-10T11:56:22Z</dcterms:created>
</cp:coreProperties>
</file>